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  <a:srgbClr val="CC0000"/>
    <a:srgbClr val="FFFF99"/>
    <a:srgbClr val="FFFFFF"/>
    <a:srgbClr val="00CCFF"/>
    <a:srgbClr val="A50021"/>
    <a:srgbClr val="660033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2" d="100"/>
          <a:sy n="62" d="100"/>
        </p:scale>
        <p:origin x="-2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E67FA1-174B-4115-9AA1-A1F6A901FC6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F60CAF-2A36-4DE8-B0E6-C1B18A25319F}">
      <dgm:prSet custT="1"/>
      <dgm:spPr>
        <a:ln>
          <a:noFill/>
        </a:ln>
      </dgm:spPr>
      <dgm:t>
        <a:bodyPr/>
        <a:lstStyle/>
        <a:p>
          <a:pPr rtl="0"/>
          <a:r>
            <a:rPr lang="en-US" sz="4000" dirty="0" smtClean="0">
              <a:latin typeface="Copperplate Gothic Bold" pitchFamily="34" charset="0"/>
            </a:rPr>
            <a:t>Bloodborne Pathogen</a:t>
          </a:r>
          <a:endParaRPr lang="en-US" sz="4000" dirty="0">
            <a:latin typeface="Copperplate Gothic Bold" pitchFamily="34" charset="0"/>
          </a:endParaRPr>
        </a:p>
      </dgm:t>
    </dgm:pt>
    <dgm:pt modelId="{ABD574DA-D8C4-4055-A67C-8A59502BDCA7}" type="parTrans" cxnId="{C3E1827E-4E05-4F26-89A6-3945153548AE}">
      <dgm:prSet/>
      <dgm:spPr/>
      <dgm:t>
        <a:bodyPr/>
        <a:lstStyle/>
        <a:p>
          <a:endParaRPr lang="en-US"/>
        </a:p>
      </dgm:t>
    </dgm:pt>
    <dgm:pt modelId="{2427DA92-8F21-499D-99DD-62AA8ED8F08B}" type="sibTrans" cxnId="{C3E1827E-4E05-4F26-89A6-3945153548AE}">
      <dgm:prSet/>
      <dgm:spPr/>
      <dgm:t>
        <a:bodyPr/>
        <a:lstStyle/>
        <a:p>
          <a:endParaRPr lang="en-US"/>
        </a:p>
      </dgm:t>
    </dgm:pt>
    <dgm:pt modelId="{2ECB32DD-2F91-42B9-A36E-4610B130375A}">
      <dgm:prSet custT="1"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en-US" sz="4000" dirty="0" smtClean="0">
              <a:latin typeface="Copperplate Gothic Light" pitchFamily="34" charset="0"/>
            </a:rPr>
            <a:t>Awareness Training</a:t>
          </a:r>
          <a:endParaRPr lang="en-US" sz="4000" dirty="0">
            <a:latin typeface="Copperplate Gothic Light" pitchFamily="34" charset="0"/>
          </a:endParaRPr>
        </a:p>
      </dgm:t>
    </dgm:pt>
    <dgm:pt modelId="{0B7E8B65-DCEE-44A4-AEF7-D6D84CA8E26A}" type="parTrans" cxnId="{BA0E4DFA-80AD-44A9-8270-6AE7B4242F75}">
      <dgm:prSet/>
      <dgm:spPr/>
      <dgm:t>
        <a:bodyPr/>
        <a:lstStyle/>
        <a:p>
          <a:endParaRPr lang="en-US"/>
        </a:p>
      </dgm:t>
    </dgm:pt>
    <dgm:pt modelId="{7E683414-1A2D-4A44-8D12-CDBE002410CF}" type="sibTrans" cxnId="{BA0E4DFA-80AD-44A9-8270-6AE7B4242F75}">
      <dgm:prSet/>
      <dgm:spPr/>
      <dgm:t>
        <a:bodyPr/>
        <a:lstStyle/>
        <a:p>
          <a:endParaRPr lang="en-US"/>
        </a:p>
      </dgm:t>
    </dgm:pt>
    <dgm:pt modelId="{DAA14505-4801-4EF9-A4BE-A31A34950543}" type="pres">
      <dgm:prSet presAssocID="{29E67FA1-174B-4115-9AA1-A1F6A901FC6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4B64BF-A87B-49E7-864C-4E19601A7EDC}" type="pres">
      <dgm:prSet presAssocID="{1EF60CAF-2A36-4DE8-B0E6-C1B18A25319F}" presName="circle1" presStyleLbl="node1" presStyleIdx="0" presStyleCnt="2"/>
      <dgm:spPr>
        <a:solidFill>
          <a:srgbClr val="FF0000"/>
        </a:solidFill>
      </dgm:spPr>
    </dgm:pt>
    <dgm:pt modelId="{D2A060EE-62BE-4362-BD34-56BC788E2DE5}" type="pres">
      <dgm:prSet presAssocID="{1EF60CAF-2A36-4DE8-B0E6-C1B18A25319F}" presName="space" presStyleCnt="0"/>
      <dgm:spPr/>
    </dgm:pt>
    <dgm:pt modelId="{5277D7DE-EE36-40B7-930A-1E79C9CFDA37}" type="pres">
      <dgm:prSet presAssocID="{1EF60CAF-2A36-4DE8-B0E6-C1B18A25319F}" presName="rect1" presStyleLbl="alignAcc1" presStyleIdx="0" presStyleCnt="2"/>
      <dgm:spPr/>
      <dgm:t>
        <a:bodyPr/>
        <a:lstStyle/>
        <a:p>
          <a:endParaRPr lang="en-US"/>
        </a:p>
      </dgm:t>
    </dgm:pt>
    <dgm:pt modelId="{DAEB318B-6AD3-4F58-8169-D116C6C5A208}" type="pres">
      <dgm:prSet presAssocID="{2ECB32DD-2F91-42B9-A36E-4610B130375A}" presName="vertSpace2" presStyleLbl="node1" presStyleIdx="0" presStyleCnt="2"/>
      <dgm:spPr/>
    </dgm:pt>
    <dgm:pt modelId="{0D83C825-8C30-4014-AABE-29194DF39A95}" type="pres">
      <dgm:prSet presAssocID="{2ECB32DD-2F91-42B9-A36E-4610B130375A}" presName="circle2" presStyleLbl="node1" presStyleIdx="1" presStyleCnt="2"/>
      <dgm:spPr>
        <a:solidFill>
          <a:srgbClr val="CC0000"/>
        </a:solidFill>
      </dgm:spPr>
    </dgm:pt>
    <dgm:pt modelId="{39DB1D4A-AC57-4160-94C3-79B6DB86F6DA}" type="pres">
      <dgm:prSet presAssocID="{2ECB32DD-2F91-42B9-A36E-4610B130375A}" presName="rect2" presStyleLbl="alignAcc1" presStyleIdx="1" presStyleCnt="2"/>
      <dgm:spPr/>
      <dgm:t>
        <a:bodyPr/>
        <a:lstStyle/>
        <a:p>
          <a:endParaRPr lang="en-US"/>
        </a:p>
      </dgm:t>
    </dgm:pt>
    <dgm:pt modelId="{D72942DD-F525-4F2C-9EF4-0527D02DC4D7}" type="pres">
      <dgm:prSet presAssocID="{1EF60CAF-2A36-4DE8-B0E6-C1B18A25319F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B3635-FD7B-4CE1-BC55-AC99730CA273}" type="pres">
      <dgm:prSet presAssocID="{2ECB32DD-2F91-42B9-A36E-4610B130375A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65C508-0DB0-4343-A029-9C5414F9F384}" type="presOf" srcId="{2ECB32DD-2F91-42B9-A36E-4610B130375A}" destId="{39DB1D4A-AC57-4160-94C3-79B6DB86F6DA}" srcOrd="0" destOrd="0" presId="urn:microsoft.com/office/officeart/2005/8/layout/target3"/>
    <dgm:cxn modelId="{C3E1827E-4E05-4F26-89A6-3945153548AE}" srcId="{29E67FA1-174B-4115-9AA1-A1F6A901FC67}" destId="{1EF60CAF-2A36-4DE8-B0E6-C1B18A25319F}" srcOrd="0" destOrd="0" parTransId="{ABD574DA-D8C4-4055-A67C-8A59502BDCA7}" sibTransId="{2427DA92-8F21-499D-99DD-62AA8ED8F08B}"/>
    <dgm:cxn modelId="{7C380563-D689-463D-B18C-BD37FD4F1EE0}" type="presOf" srcId="{2ECB32DD-2F91-42B9-A36E-4610B130375A}" destId="{E46B3635-FD7B-4CE1-BC55-AC99730CA273}" srcOrd="1" destOrd="0" presId="urn:microsoft.com/office/officeart/2005/8/layout/target3"/>
    <dgm:cxn modelId="{29AA47E1-44D9-4534-8AF1-98CA18CA8B23}" type="presOf" srcId="{29E67FA1-174B-4115-9AA1-A1F6A901FC67}" destId="{DAA14505-4801-4EF9-A4BE-A31A34950543}" srcOrd="0" destOrd="0" presId="urn:microsoft.com/office/officeart/2005/8/layout/target3"/>
    <dgm:cxn modelId="{BA0E4DFA-80AD-44A9-8270-6AE7B4242F75}" srcId="{29E67FA1-174B-4115-9AA1-A1F6A901FC67}" destId="{2ECB32DD-2F91-42B9-A36E-4610B130375A}" srcOrd="1" destOrd="0" parTransId="{0B7E8B65-DCEE-44A4-AEF7-D6D84CA8E26A}" sibTransId="{7E683414-1A2D-4A44-8D12-CDBE002410CF}"/>
    <dgm:cxn modelId="{B9F3DE97-D052-4560-903E-8782D864371D}" type="presOf" srcId="{1EF60CAF-2A36-4DE8-B0E6-C1B18A25319F}" destId="{D72942DD-F525-4F2C-9EF4-0527D02DC4D7}" srcOrd="1" destOrd="0" presId="urn:microsoft.com/office/officeart/2005/8/layout/target3"/>
    <dgm:cxn modelId="{A5FEDEB3-A10A-4D4A-B5FE-98B364CC18A1}" type="presOf" srcId="{1EF60CAF-2A36-4DE8-B0E6-C1B18A25319F}" destId="{5277D7DE-EE36-40B7-930A-1E79C9CFDA37}" srcOrd="0" destOrd="0" presId="urn:microsoft.com/office/officeart/2005/8/layout/target3"/>
    <dgm:cxn modelId="{8E23968B-C6A5-452E-9E23-76ADAA0054A8}" type="presParOf" srcId="{DAA14505-4801-4EF9-A4BE-A31A34950543}" destId="{674B64BF-A87B-49E7-864C-4E19601A7EDC}" srcOrd="0" destOrd="0" presId="urn:microsoft.com/office/officeart/2005/8/layout/target3"/>
    <dgm:cxn modelId="{9835F27A-9896-43D2-BFA0-B1A8CEB44D18}" type="presParOf" srcId="{DAA14505-4801-4EF9-A4BE-A31A34950543}" destId="{D2A060EE-62BE-4362-BD34-56BC788E2DE5}" srcOrd="1" destOrd="0" presId="urn:microsoft.com/office/officeart/2005/8/layout/target3"/>
    <dgm:cxn modelId="{7EB3BEBE-5669-4B4C-B184-83617901943E}" type="presParOf" srcId="{DAA14505-4801-4EF9-A4BE-A31A34950543}" destId="{5277D7DE-EE36-40B7-930A-1E79C9CFDA37}" srcOrd="2" destOrd="0" presId="urn:microsoft.com/office/officeart/2005/8/layout/target3"/>
    <dgm:cxn modelId="{1937A60F-7287-4AEB-A9DE-E32A3C94B5A5}" type="presParOf" srcId="{DAA14505-4801-4EF9-A4BE-A31A34950543}" destId="{DAEB318B-6AD3-4F58-8169-D116C6C5A208}" srcOrd="3" destOrd="0" presId="urn:microsoft.com/office/officeart/2005/8/layout/target3"/>
    <dgm:cxn modelId="{CA9938A0-C45F-4D02-94A9-A0472596DBC5}" type="presParOf" srcId="{DAA14505-4801-4EF9-A4BE-A31A34950543}" destId="{0D83C825-8C30-4014-AABE-29194DF39A95}" srcOrd="4" destOrd="0" presId="urn:microsoft.com/office/officeart/2005/8/layout/target3"/>
    <dgm:cxn modelId="{410F20E3-E49E-4443-80D2-BB0047A51CC6}" type="presParOf" srcId="{DAA14505-4801-4EF9-A4BE-A31A34950543}" destId="{39DB1D4A-AC57-4160-94C3-79B6DB86F6DA}" srcOrd="5" destOrd="0" presId="urn:microsoft.com/office/officeart/2005/8/layout/target3"/>
    <dgm:cxn modelId="{93782CC8-BD59-46AE-B161-CD7BEA2D0A13}" type="presParOf" srcId="{DAA14505-4801-4EF9-A4BE-A31A34950543}" destId="{D72942DD-F525-4F2C-9EF4-0527D02DC4D7}" srcOrd="6" destOrd="0" presId="urn:microsoft.com/office/officeart/2005/8/layout/target3"/>
    <dgm:cxn modelId="{B299D4A3-71AE-4F5D-8C17-98ED259DD132}" type="presParOf" srcId="{DAA14505-4801-4EF9-A4BE-A31A34950543}" destId="{E46B3635-FD7B-4CE1-BC55-AC99730CA273}" srcOrd="7" destOrd="0" presId="urn:microsoft.com/office/officeart/2005/8/layout/targe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4B64BF-A87B-49E7-864C-4E19601A7EDC}">
      <dsp:nvSpPr>
        <dsp:cNvPr id="0" name=""/>
        <dsp:cNvSpPr/>
      </dsp:nvSpPr>
      <dsp:spPr>
        <a:xfrm>
          <a:off x="0" y="0"/>
          <a:ext cx="3886200" cy="3886200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7D7DE-EE36-40B7-930A-1E79C9CFDA37}">
      <dsp:nvSpPr>
        <dsp:cNvPr id="0" name=""/>
        <dsp:cNvSpPr/>
      </dsp:nvSpPr>
      <dsp:spPr>
        <a:xfrm>
          <a:off x="1943100" y="0"/>
          <a:ext cx="4610100" cy="388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opperplate Gothic Bold" pitchFamily="34" charset="0"/>
            </a:rPr>
            <a:t>Bloodborne Pathogen</a:t>
          </a:r>
          <a:endParaRPr lang="en-US" sz="4000" kern="1200" dirty="0">
            <a:latin typeface="Copperplate Gothic Bold" pitchFamily="34" charset="0"/>
          </a:endParaRPr>
        </a:p>
      </dsp:txBody>
      <dsp:txXfrm>
        <a:off x="1943100" y="0"/>
        <a:ext cx="4610100" cy="1845944"/>
      </dsp:txXfrm>
    </dsp:sp>
    <dsp:sp modelId="{0D83C825-8C30-4014-AABE-29194DF39A95}">
      <dsp:nvSpPr>
        <dsp:cNvPr id="0" name=""/>
        <dsp:cNvSpPr/>
      </dsp:nvSpPr>
      <dsp:spPr>
        <a:xfrm>
          <a:off x="1020127" y="1845944"/>
          <a:ext cx="1845945" cy="1845945"/>
        </a:xfrm>
        <a:prstGeom prst="pie">
          <a:avLst>
            <a:gd name="adj1" fmla="val 5400000"/>
            <a:gd name="adj2" fmla="val 16200000"/>
          </a:avLst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B1D4A-AC57-4160-94C3-79B6DB86F6DA}">
      <dsp:nvSpPr>
        <dsp:cNvPr id="0" name=""/>
        <dsp:cNvSpPr/>
      </dsp:nvSpPr>
      <dsp:spPr>
        <a:xfrm>
          <a:off x="1943100" y="1845944"/>
          <a:ext cx="4610100" cy="1845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Copperplate Gothic Light" pitchFamily="34" charset="0"/>
            </a:rPr>
            <a:t>Awareness Training</a:t>
          </a:r>
          <a:endParaRPr lang="en-US" sz="4000" kern="1200" dirty="0">
            <a:latin typeface="Copperplate Gothic Light" pitchFamily="34" charset="0"/>
          </a:endParaRPr>
        </a:p>
      </dsp:txBody>
      <dsp:txXfrm>
        <a:off x="1943100" y="1845944"/>
        <a:ext cx="4610100" cy="1845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808FEC-445A-4150-A266-839F90581F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6562F-EC30-4739-815D-09F34A89334D}" type="datetimeFigureOut">
              <a:rPr lang="en-US" smtClean="0"/>
              <a:pPr/>
              <a:t>7/26/2013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8BFE5-20D1-4248-AF68-B3DC9A8EB3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Awareness Training </a:t>
            </a:r>
            <a:r>
              <a:rPr lang="en-US" u="sng" dirty="0" smtClean="0"/>
              <a:t>only</a:t>
            </a:r>
            <a:r>
              <a:rPr lang="en-US" dirty="0" smtClean="0"/>
              <a:t>.  Certification is</a:t>
            </a:r>
            <a:r>
              <a:rPr lang="en-US" baseline="0" dirty="0" smtClean="0"/>
              <a:t> given only after attendance at an on-campus training session.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8BFE5-20D1-4248-AF68-B3DC9A8EB3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4FE1-A185-478D-90F8-CB7338AF2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A79CB-9D32-4674-AD06-79AED6E9F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FB78E-7F91-419C-86DD-5A69AE4964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D27DDA-F91D-4AD9-994B-7F42EA6BA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96FDB2-52C2-4DF6-A401-7DC51F40F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0DC4A-3BAE-4C10-BBDF-C8682A83BE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0E222-FA8E-4163-8462-C61E95F1D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3EDC8-4D8B-4182-9000-6B5AF45D2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C1C6A-1AA8-47D4-A3F4-AB3F0FA9D8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FFD06-FC96-4282-814F-03A6264FD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EAE0C-33C7-49EA-A96D-1EC33A2335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89266-A19C-47B5-8B84-A5E429DB4F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3373D-3D2E-4A0C-AF38-25BD86552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5534EC-5ADA-4576-AB68-3B34194D2F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Oklahoma State University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143000" y="2286000"/>
          <a:ext cx="6553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Exposure Potential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032000"/>
            <a:ext cx="3810000" cy="411480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Industrial accident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Administering first aid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Post-accident cleanup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Handling of returned product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Janitorial or maintenance work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Handling of any waste products</a:t>
            </a:r>
            <a:endParaRPr lang="en-US" sz="2400" dirty="0"/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4419600" y="2133600"/>
          <a:ext cx="4343400" cy="3619500"/>
        </p:xfrm>
        <a:graphic>
          <a:graphicData uri="http://schemas.openxmlformats.org/presentationml/2006/ole">
            <p:oleObj spid="_x0000_s13318" name="Clip" r:id="rId3" imgW="5714286" imgH="3809524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4419600" y="2133600"/>
            <a:ext cx="4343400" cy="3581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 autoUpdateAnimBg="0" advAuto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 Precautions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Use of proper PPE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Treat all blood and  </a:t>
            </a:r>
            <a:r>
              <a:rPr lang="en-US" altLang="en-US" sz="2400" dirty="0" smtClean="0"/>
              <a:t>body </a:t>
            </a:r>
            <a:r>
              <a:rPr lang="en-US" altLang="en-US" sz="2400" dirty="0"/>
              <a:t>fluids as if </a:t>
            </a:r>
            <a:br>
              <a:rPr lang="en-US" altLang="en-US" sz="2400" dirty="0"/>
            </a:br>
            <a:r>
              <a:rPr lang="en-US" altLang="en-US" sz="2400" dirty="0"/>
              <a:t>they are contaminated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Proper cleanup and decontamination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Disposal of all contaminated material in the proper manner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341" name="Picture 5" descr="40167lgloves.jpg                                               00033EBCES 5                           B17CBC03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59363" y="1981200"/>
            <a:ext cx="2986087" cy="4114800"/>
          </a:xfr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 advAuto="0"/>
      <p:bldP spid="1434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Protective Equipment (PPE)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3792" name="Object 1024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914400" y="2209800"/>
          <a:ext cx="2743200" cy="3962400"/>
        </p:xfrm>
        <a:graphic>
          <a:graphicData uri="http://schemas.openxmlformats.org/presentationml/2006/ole">
            <p:oleObj spid="_x0000_s33792" name="Clip" r:id="rId3" imgW="3809524" imgH="5714286" progId="">
              <p:embed/>
            </p:oleObj>
          </a:graphicData>
        </a:graphic>
      </p:graphicFrame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/>
              <a:t>Anything that is used to protect a person from exposure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endParaRPr lang="en-US" sz="2800" dirty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/>
              <a:t>Latex or </a:t>
            </a:r>
            <a:r>
              <a:rPr lang="en-US" sz="2800" dirty="0" err="1"/>
              <a:t>Nitrile</a:t>
            </a:r>
            <a:r>
              <a:rPr lang="en-US" sz="2800" dirty="0"/>
              <a:t> gloves, goggles, CPR mouth barriers, aprons, respirators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14400" y="2209800"/>
            <a:ext cx="2743200" cy="3962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 advAuto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PPE Rules to Remember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Always check PPE for defects or tears before using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If PPE becomes torn or defective remove and get new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Remove PPE before leaving a contaminated area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Do not reuse disposable equipment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943600" y="2057400"/>
          <a:ext cx="2667000" cy="1511300"/>
        </p:xfrm>
        <a:graphic>
          <a:graphicData uri="http://schemas.openxmlformats.org/presentationml/2006/ole">
            <p:oleObj spid="_x0000_s17412" name="Clip" r:id="rId3" imgW="1884240" imgH="1068840" progId="">
              <p:embed/>
            </p:oleObj>
          </a:graphicData>
        </a:graphic>
      </p:graphicFrame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Decontamination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848600" cy="441960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/>
              <a:t>When cleaning up surfaces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use </a:t>
            </a:r>
            <a:r>
              <a:rPr lang="en-US" sz="2800" dirty="0" err="1"/>
              <a:t>Hepacide</a:t>
            </a:r>
            <a:r>
              <a:rPr lang="en-US" sz="2800" dirty="0"/>
              <a:t> </a:t>
            </a:r>
            <a:r>
              <a:rPr lang="en-US" sz="2800" dirty="0" err="1"/>
              <a:t>Quat</a:t>
            </a:r>
            <a:r>
              <a:rPr lang="en-US" sz="1200" dirty="0"/>
              <a:t>®</a:t>
            </a:r>
            <a:r>
              <a:rPr lang="en-US" sz="2800" dirty="0"/>
              <a:t> 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/>
              <a:t>Do an initial wipe up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/>
              <a:t>Spray and allow it to stand for ten minutes then wipe up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/>
              <a:t>Dispose of all wipes in biohazard containers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/>
              <a:t>PPE should be removed and </a:t>
            </a:r>
            <a:br>
              <a:rPr lang="en-US" sz="2800" dirty="0"/>
            </a:br>
            <a:r>
              <a:rPr lang="en-US" sz="2800" dirty="0"/>
              <a:t>disposed of in biohazard containers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Washing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981200"/>
            <a:ext cx="3810000" cy="411480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/>
              <a:t>Wash hands immediately after removing PPE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/>
              <a:t>Use a soft antibacterial soap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/>
              <a:t>A hand sanitizer can be </a:t>
            </a:r>
            <a:r>
              <a:rPr lang="en-US" sz="2800" dirty="0" smtClean="0"/>
              <a:t>used, </a:t>
            </a:r>
            <a:r>
              <a:rPr lang="en-US" sz="2800" dirty="0"/>
              <a:t>but </a:t>
            </a:r>
            <a:r>
              <a:rPr lang="en-US" sz="2800" i="1" dirty="0"/>
              <a:t>wash with soap and water as soon as possible</a:t>
            </a:r>
            <a:r>
              <a:rPr lang="en-US" sz="2800" dirty="0"/>
              <a:t>.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381000" y="1828800"/>
          <a:ext cx="3810000" cy="4210050"/>
        </p:xfrm>
        <a:graphic>
          <a:graphicData uri="http://schemas.openxmlformats.org/presentationml/2006/ole">
            <p:oleObj spid="_x0000_s19460" name="Clip" r:id="rId3" imgW="1809360" imgH="1682280" progId="">
              <p:embed/>
            </p:oleObj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Regulated Medical Waste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4816" name="Object 1024"/>
          <p:cNvGraphicFramePr>
            <a:graphicFrameLocks noChangeAspect="1"/>
          </p:cNvGraphicFramePr>
          <p:nvPr/>
        </p:nvGraphicFramePr>
        <p:xfrm>
          <a:off x="5147116" y="3733800"/>
          <a:ext cx="3920684" cy="2819400"/>
        </p:xfrm>
        <a:graphic>
          <a:graphicData uri="http://schemas.openxmlformats.org/presentationml/2006/ole">
            <p:oleObj spid="_x0000_s34816" name="Clip" r:id="rId3" imgW="1735200" imgH="1248120" progId="">
              <p:embed/>
            </p:oleObj>
          </a:graphicData>
        </a:graphic>
      </p:graphicFrame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400"/>
              </a:spcBef>
              <a:buFont typeface="Wingdings" pitchFamily="2" charset="2"/>
              <a:buChar char="§"/>
            </a:pPr>
            <a:r>
              <a:rPr lang="en-US" sz="2800" dirty="0"/>
              <a:t>Liquid or semi-liquid blood or other potentially infectious </a:t>
            </a:r>
            <a:r>
              <a:rPr lang="en-US" sz="2800" dirty="0" smtClean="0"/>
              <a:t>material (</a:t>
            </a:r>
            <a:r>
              <a:rPr lang="en-US" sz="2800" dirty="0"/>
              <a:t>OPIM)</a:t>
            </a:r>
          </a:p>
          <a:p>
            <a:pPr>
              <a:lnSpc>
                <a:spcPct val="90000"/>
              </a:lnSpc>
              <a:spcBef>
                <a:spcPts val="2400"/>
              </a:spcBef>
              <a:buFont typeface="Wingdings" pitchFamily="2" charset="2"/>
              <a:buChar char="§"/>
            </a:pPr>
            <a:r>
              <a:rPr lang="en-US" sz="2800" dirty="0"/>
              <a:t>Contaminated items that would release blood or OPIM when compressed</a:t>
            </a:r>
          </a:p>
          <a:p>
            <a:pPr>
              <a:lnSpc>
                <a:spcPct val="90000"/>
              </a:lnSpc>
              <a:spcBef>
                <a:spcPts val="2400"/>
              </a:spcBef>
              <a:buFont typeface="Wingdings" pitchFamily="2" charset="2"/>
              <a:buChar char="§"/>
            </a:pPr>
            <a:r>
              <a:rPr lang="en-US" sz="2800" dirty="0"/>
              <a:t>Contaminated sharps</a:t>
            </a:r>
          </a:p>
          <a:p>
            <a:pPr>
              <a:lnSpc>
                <a:spcPct val="90000"/>
              </a:lnSpc>
              <a:spcBef>
                <a:spcPts val="2400"/>
              </a:spcBef>
              <a:buFont typeface="Wingdings" pitchFamily="2" charset="2"/>
              <a:buChar char="§"/>
            </a:pPr>
            <a:r>
              <a:rPr lang="en-US" sz="2800" dirty="0"/>
              <a:t>Pathological and </a:t>
            </a:r>
            <a:br>
              <a:rPr lang="en-US" sz="2800" dirty="0"/>
            </a:br>
            <a:r>
              <a:rPr lang="en-US" sz="2800" dirty="0"/>
              <a:t>microbiological waste </a:t>
            </a:r>
            <a:br>
              <a:rPr lang="en-US" sz="2800" dirty="0"/>
            </a:br>
            <a:r>
              <a:rPr lang="en-US" sz="2800" dirty="0"/>
              <a:t>containing blood or OPIM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&amp; Labels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57400"/>
            <a:ext cx="3810000" cy="4038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Labels must include the universal biohazard symbol, and the term “Biohazard” must be attached to: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n-US" altLang="en-US" sz="2000" dirty="0"/>
              <a:t>containers </a:t>
            </a:r>
            <a:r>
              <a:rPr lang="en-US" altLang="en-US" sz="2000"/>
              <a:t>of </a:t>
            </a:r>
            <a:r>
              <a:rPr lang="en-US" altLang="en-US" sz="2000" smtClean="0"/>
              <a:t> regulated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>biohazard waste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n-US" altLang="en-US" sz="2000" dirty="0"/>
              <a:t>refrigerators or freezers </a:t>
            </a:r>
            <a:br>
              <a:rPr lang="en-US" altLang="en-US" sz="2000" dirty="0"/>
            </a:br>
            <a:r>
              <a:rPr lang="en-US" altLang="en-US" sz="2000" dirty="0"/>
              <a:t>containing blood or OPIM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n-US" altLang="en-US" sz="2000" dirty="0"/>
              <a:t>containers used to store, </a:t>
            </a:r>
            <a:br>
              <a:rPr lang="en-US" altLang="en-US" sz="2000" dirty="0"/>
            </a:br>
            <a:r>
              <a:rPr lang="en-US" altLang="en-US" sz="2000" dirty="0"/>
              <a:t>transport, or ship blood or OPIM</a:t>
            </a:r>
            <a:endParaRPr lang="en-US" sz="2000" dirty="0"/>
          </a:p>
        </p:txBody>
      </p:sp>
      <p:pic>
        <p:nvPicPr>
          <p:cNvPr id="21515" name="Picture 11" descr="http://www.texaselectrolysissupply.com/images/new%20gif/gif13/can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238375"/>
            <a:ext cx="4038600" cy="3248025"/>
          </a:xfrm>
          <a:noFill/>
          <a:ln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 Incident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800" dirty="0">
                <a:latin typeface="+mj-lt"/>
              </a:rPr>
              <a:t>A specific incident of contact with potentially infectious </a:t>
            </a:r>
            <a:r>
              <a:rPr lang="en-US" altLang="en-US" sz="2800" dirty="0" smtClean="0">
                <a:latin typeface="+mj-lt"/>
              </a:rPr>
              <a:t>body </a:t>
            </a:r>
            <a:r>
              <a:rPr lang="en-US" altLang="en-US" sz="2800" dirty="0">
                <a:latin typeface="+mj-lt"/>
              </a:rPr>
              <a:t>fluid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800" dirty="0">
                <a:latin typeface="+mj-lt"/>
              </a:rPr>
              <a:t>If there are no infiltrations of mucous membranes </a:t>
            </a:r>
            <a:r>
              <a:rPr lang="en-US" altLang="en-US" sz="2800" dirty="0" smtClean="0">
                <a:latin typeface="+mj-lt"/>
              </a:rPr>
              <a:t>or </a:t>
            </a:r>
            <a:r>
              <a:rPr lang="en-US" altLang="en-US" sz="2800" dirty="0">
                <a:latin typeface="+mj-lt"/>
              </a:rPr>
              <a:t>open skin surfaces, it is not considered an occupational exposure 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800" dirty="0">
                <a:latin typeface="+mj-lt"/>
              </a:rPr>
              <a:t>Report all accidents involving blood or </a:t>
            </a:r>
            <a:r>
              <a:rPr lang="en-US" altLang="en-US" sz="2800" dirty="0" smtClean="0">
                <a:latin typeface="+mj-lt"/>
              </a:rPr>
              <a:t>body </a:t>
            </a:r>
            <a:r>
              <a:rPr lang="en-US" altLang="en-US" sz="2800" dirty="0">
                <a:latin typeface="+mj-lt"/>
              </a:rPr>
              <a:t>fluids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n-US" altLang="en-US" sz="2800" dirty="0">
                <a:latin typeface="+mj-lt"/>
              </a:rPr>
              <a:t>Post-exposure medical evaluations are offered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Post-Exposure </a:t>
            </a:r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Confidential medical evaluation</a:t>
            </a:r>
          </a:p>
          <a:p>
            <a:pPr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Document route of exposure</a:t>
            </a:r>
          </a:p>
          <a:p>
            <a:pPr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Identify source individual</a:t>
            </a:r>
          </a:p>
          <a:p>
            <a:pPr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Test source </a:t>
            </a:r>
            <a:r>
              <a:rPr lang="en-US" altLang="en-US" sz="2400" dirty="0" smtClean="0"/>
              <a:t>individual’s </a:t>
            </a:r>
            <a:r>
              <a:rPr lang="en-US" altLang="en-US" sz="2400" dirty="0"/>
              <a:t>blood (with </a:t>
            </a:r>
            <a:r>
              <a:rPr lang="en-US" altLang="en-US" sz="2400" dirty="0" smtClean="0"/>
              <a:t>individual’s </a:t>
            </a:r>
            <a:r>
              <a:rPr lang="en-US" altLang="en-US" sz="2400" dirty="0"/>
              <a:t>consent)</a:t>
            </a:r>
          </a:p>
          <a:p>
            <a:pPr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Provide results to exposed employee</a:t>
            </a:r>
          </a:p>
          <a:p>
            <a:endParaRPr lang="en-US" sz="2400" dirty="0"/>
          </a:p>
        </p:txBody>
      </p:sp>
      <p:pic>
        <p:nvPicPr>
          <p:cNvPr id="24581" name="Picture 5" descr="MD001928blood.jpg                                              00033EBCES 5                           B17CBC03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r="4659"/>
          <a:stretch>
            <a:fillRect/>
          </a:stretch>
        </p:blipFill>
        <p:spPr>
          <a:xfrm>
            <a:off x="4648200" y="2044700"/>
            <a:ext cx="3810000" cy="398621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this important?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/>
              <a:t>OSHA BB Pathogen </a:t>
            </a:r>
            <a:r>
              <a:rPr lang="en-US" dirty="0" smtClean="0"/>
              <a:t>Standard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anyone whose job requires exposure to BB pathogens is required to complete training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/>
              <a:t>employees who are trained in CPR and first aid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v"/>
            </a:pPr>
            <a:r>
              <a:rPr lang="en-US" dirty="0"/>
              <a:t>The more you know, the better you will perform in real situations!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Hepatitis B Vaccination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81000" y="1981200"/>
          <a:ext cx="3810000" cy="4159250"/>
        </p:xfrm>
        <a:graphic>
          <a:graphicData uri="http://schemas.openxmlformats.org/presentationml/2006/ole">
            <p:oleObj spid="_x0000_s22531" name="Clip" r:id="rId3" imgW="2966400" imgH="2918160" progId="">
              <p:embed/>
            </p:oleObj>
          </a:graphicData>
        </a:graphic>
      </p:graphicFrame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/>
              <a:t>Strongly endorsed by medical communities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/>
              <a:t>Offered to all potentially exposed employees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/>
              <a:t>Provided at no cost to employees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/>
              <a:t>Declination form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Recordkeeping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7724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u="sng" dirty="0"/>
              <a:t>Medical records include</a:t>
            </a:r>
            <a:r>
              <a:rPr lang="en-US" altLang="en-US" sz="2800" dirty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800" dirty="0"/>
              <a:t>Hepatitis B vaccination status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800" dirty="0"/>
              <a:t>Post-exposure evaluation and follow-up results</a:t>
            </a:r>
          </a:p>
          <a:p>
            <a:pPr>
              <a:spcBef>
                <a:spcPts val="2400"/>
              </a:spcBef>
              <a:buFontTx/>
              <a:buNone/>
            </a:pPr>
            <a:r>
              <a:rPr lang="en-US" altLang="en-US" sz="2800" u="sng" dirty="0"/>
              <a:t>Training records include</a:t>
            </a:r>
            <a:r>
              <a:rPr lang="en-US" altLang="en-US" sz="2800" dirty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800" dirty="0"/>
              <a:t>Training dates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800" dirty="0"/>
              <a:t>Contents of the training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800" dirty="0"/>
              <a:t>Signature of trainer </a:t>
            </a:r>
            <a:r>
              <a:rPr lang="en-US" altLang="en-US" sz="2800" u="sng" dirty="0"/>
              <a:t>and</a:t>
            </a:r>
            <a:r>
              <a:rPr lang="en-US" altLang="en-US" sz="2800" dirty="0"/>
              <a:t> trainee</a:t>
            </a:r>
          </a:p>
          <a:p>
            <a:endParaRPr lang="en-US" sz="2800" dirty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943600" y="3733800"/>
          <a:ext cx="2966291" cy="2782888"/>
        </p:xfrm>
        <a:graphic>
          <a:graphicData uri="http://schemas.openxmlformats.org/presentationml/2006/ole">
            <p:oleObj spid="_x0000_s25604" name="Clip" r:id="rId3" imgW="3696480" imgH="3468960" progId="">
              <p:embed/>
            </p:oleObj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228600" y="762000"/>
            <a:ext cx="8763000" cy="518160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05000"/>
            <a:ext cx="7543800" cy="1143000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In Conclusion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2438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BB pathogen rules are in place for your health and safety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2"/>
                </a:solidFill>
              </a:rPr>
              <a:t>Failure to follow them is a risk that does </a:t>
            </a:r>
            <a:r>
              <a:rPr lang="en-US" i="1" dirty="0">
                <a:solidFill>
                  <a:schemeClr val="tx2"/>
                </a:solidFill>
              </a:rPr>
              <a:t>not</a:t>
            </a:r>
            <a:r>
              <a:rPr lang="en-US" dirty="0">
                <a:solidFill>
                  <a:schemeClr val="tx2"/>
                </a:solidFill>
              </a:rPr>
              <a:t> need to be taken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698" grpId="0" autoUpdateAnimBg="0"/>
      <p:bldP spid="29699" grpId="0" uiExpand="1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1371600" y="1676400"/>
            <a:ext cx="6781800" cy="199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Questions?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3581400"/>
            <a:ext cx="64770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 Oklahoma State University Environmental Health &amp; Safety</a:t>
            </a:r>
            <a:br>
              <a:rPr lang="en-US" sz="3600" dirty="0"/>
            </a:br>
            <a:r>
              <a:rPr lang="en-US" sz="3600" dirty="0"/>
              <a:t>                744-7241</a:t>
            </a:r>
          </a:p>
          <a:p>
            <a:endParaRPr lang="en-US" sz="3600" dirty="0"/>
          </a:p>
          <a:p>
            <a:endParaRPr 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8" grpId="0" autoUpdateAnimBg="0"/>
      <p:bldP spid="266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124200" y="2362200"/>
          <a:ext cx="2819400" cy="2438400"/>
        </p:xfrm>
        <a:graphic>
          <a:graphicData uri="http://schemas.openxmlformats.org/presentationml/2006/ole">
            <p:oleObj spid="_x0000_s4103" name="Clip" r:id="rId3" imgW="618840" imgH="781560" progId="">
              <p:embed/>
            </p:oleObj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9144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BB Pathogen?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90800"/>
            <a:ext cx="6400800" cy="1905000"/>
          </a:xfr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600" dirty="0"/>
              <a:t>Microorganisms that are carried in the blood that can cause disease in humans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BB Pathogen Diseases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Malaria</a:t>
            </a:r>
          </a:p>
          <a:p>
            <a:r>
              <a:rPr lang="en-US" sz="2800" dirty="0"/>
              <a:t>Brucellosis</a:t>
            </a:r>
          </a:p>
          <a:p>
            <a:r>
              <a:rPr lang="en-US" sz="2800" dirty="0"/>
              <a:t>Syphilis</a:t>
            </a:r>
          </a:p>
          <a:p>
            <a:r>
              <a:rPr lang="en-US" sz="2800" b="1" dirty="0"/>
              <a:t>Hepatitis B(HBV)</a:t>
            </a:r>
            <a:endParaRPr lang="en-US" sz="2800" dirty="0"/>
          </a:p>
          <a:p>
            <a:r>
              <a:rPr lang="en-US" sz="2800" b="1" dirty="0"/>
              <a:t>Hepatitis C(HCV)</a:t>
            </a:r>
            <a:endParaRPr lang="en-US" sz="2800" dirty="0"/>
          </a:p>
          <a:p>
            <a:r>
              <a:rPr lang="en-US" sz="2800" b="1" dirty="0"/>
              <a:t>Human Immunodeficiency Virus (HIV)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149" name="Picture 5" descr="C:\My Documents\Scans &amp; Art Safety\Bloodborne Pathogens\BBP01 (virus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8649" t="4370" r="10629" b="5748"/>
          <a:stretch>
            <a:fillRect/>
          </a:stretch>
        </p:blipFill>
        <p:spPr>
          <a:xfrm>
            <a:off x="4495800" y="2190750"/>
            <a:ext cx="4419600" cy="3676650"/>
          </a:xfr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 advAuto="0"/>
      <p:bldP spid="614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7338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en-US" sz="2800" dirty="0"/>
              <a:t>HIV is the virus that leads to </a:t>
            </a:r>
            <a:r>
              <a:rPr lang="en-US" altLang="en-US" sz="2800" dirty="0" smtClean="0"/>
              <a:t>AIDS</a:t>
            </a:r>
          </a:p>
          <a:p>
            <a:pPr>
              <a:spcBef>
                <a:spcPts val="2400"/>
              </a:spcBef>
            </a:pPr>
            <a:r>
              <a:rPr lang="en-US" altLang="en-US" sz="2800" dirty="0" smtClean="0"/>
              <a:t>HIV depletes the immune system</a:t>
            </a:r>
          </a:p>
          <a:p>
            <a:pPr>
              <a:lnSpc>
                <a:spcPct val="95000"/>
              </a:lnSpc>
              <a:spcBef>
                <a:spcPts val="2400"/>
              </a:spcBef>
            </a:pPr>
            <a:r>
              <a:rPr lang="en-US" altLang="en-US" sz="2800" dirty="0" smtClean="0"/>
              <a:t>HIV </a:t>
            </a:r>
            <a:r>
              <a:rPr lang="en-US" altLang="en-US" sz="2800" dirty="0"/>
              <a:t>does not survive well outside </a:t>
            </a:r>
            <a:br>
              <a:rPr lang="en-US" altLang="en-US" sz="2800" dirty="0"/>
            </a:br>
            <a:r>
              <a:rPr lang="en-US" altLang="en-US" sz="2800" dirty="0"/>
              <a:t>the body</a:t>
            </a:r>
          </a:p>
          <a:p>
            <a:pPr>
              <a:lnSpc>
                <a:spcPct val="95000"/>
              </a:lnSpc>
              <a:spcBef>
                <a:spcPts val="2400"/>
              </a:spcBef>
            </a:pPr>
            <a:r>
              <a:rPr lang="en-US" sz="2800" dirty="0" smtClean="0"/>
              <a:t>No </a:t>
            </a:r>
            <a:r>
              <a:rPr lang="en-US" sz="2800" dirty="0"/>
              <a:t>threat on contracting HIV </a:t>
            </a:r>
            <a:br>
              <a:rPr lang="en-US" sz="2800" dirty="0"/>
            </a:br>
            <a:r>
              <a:rPr lang="en-US" sz="2800" dirty="0"/>
              <a:t>through casual contact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Immunodeficiency Virus (HIV)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4" name="Picture 6" descr="G:\WEB\AM\AMImages\microscop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211638"/>
            <a:ext cx="2133600" cy="198913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914400" y="2057400"/>
          <a:ext cx="6750602" cy="3733800"/>
        </p:xfrm>
        <a:graphic>
          <a:graphicData uri="http://schemas.openxmlformats.org/presentationml/2006/ole">
            <p:oleObj spid="_x0000_s8197" name="Clip" r:id="rId3" imgW="3168360" imgH="1818000" progId="">
              <p:embed/>
            </p:oleObj>
          </a:graphicData>
        </a:graphic>
      </p:graphicFrame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Hepatitis B (HBV)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1—1.25 million Americans are chronically infected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Symptoms include: jaundice, fatigue, abdominal pain, loss of appetite, intermittent </a:t>
            </a:r>
            <a:r>
              <a:rPr lang="en-US" altLang="en-US" sz="2400" dirty="0" smtClean="0"/>
              <a:t>nausea, </a:t>
            </a:r>
            <a:r>
              <a:rPr lang="en-US" altLang="en-US" sz="2400" dirty="0"/>
              <a:t>vomiting</a:t>
            </a:r>
          </a:p>
          <a:p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764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May lead to chronic liver disease, liver cancer, and death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Vaccination available since 1982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HBV can survive for at least one week in </a:t>
            </a:r>
            <a:br>
              <a:rPr lang="en-US" altLang="en-US" sz="2400" dirty="0"/>
            </a:br>
            <a:r>
              <a:rPr lang="en-US" altLang="en-US" sz="2400" dirty="0"/>
              <a:t>dried blood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400" dirty="0"/>
              <a:t>Symptoms can occur 1-9 months after exposure</a:t>
            </a:r>
            <a:endParaRPr lang="en-US" sz="2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 advAuto="0"/>
      <p:bldP spid="8196" grpId="0" uiExpand="1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Hepatitis C (HCV)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800" dirty="0"/>
              <a:t>Hepatitis C is the most common chronic bloodborne infection in the United States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800" dirty="0"/>
              <a:t>Symptoms include:  jaundice, fatigue, abdominal pain, loss of appetite, intermittent nausea, vomiting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alt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800" dirty="0"/>
              <a:t>May lead to chronic liver </a:t>
            </a:r>
            <a:br>
              <a:rPr lang="en-US" altLang="en-US" sz="2800" dirty="0"/>
            </a:br>
            <a:r>
              <a:rPr lang="en-US" altLang="en-US" sz="2800" dirty="0"/>
              <a:t>disease and death</a:t>
            </a:r>
            <a:endParaRPr lang="en-US" sz="2800" dirty="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5943600" y="4191000"/>
          <a:ext cx="3048000" cy="2644775"/>
        </p:xfrm>
        <a:graphic>
          <a:graphicData uri="http://schemas.openxmlformats.org/presentationml/2006/ole">
            <p:oleObj spid="_x0000_s9220" name="Clip" r:id="rId3" imgW="3843000" imgH="3468960" progId="">
              <p:embed/>
            </p:oleObj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1984375" y="3657600"/>
          <a:ext cx="2968625" cy="3200400"/>
        </p:xfrm>
        <a:graphic>
          <a:graphicData uri="http://schemas.openxmlformats.org/presentationml/2006/ole">
            <p:oleObj spid="_x0000_s10246" name="Clip" r:id="rId3" imgW="3212280" imgH="3464280" progId="">
              <p:embed/>
            </p:oleObj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Potentially Infectious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42560" y="1905000"/>
            <a:ext cx="3810000" cy="4114800"/>
          </a:xfrm>
        </p:spPr>
        <p:txBody>
          <a:bodyPr/>
          <a:lstStyle/>
          <a:p>
            <a:r>
              <a:rPr lang="en-US" dirty="0"/>
              <a:t>Blood</a:t>
            </a:r>
          </a:p>
          <a:p>
            <a:r>
              <a:rPr lang="en-US" dirty="0"/>
              <a:t>Saliva</a:t>
            </a:r>
          </a:p>
          <a:p>
            <a:r>
              <a:rPr lang="en-US" dirty="0"/>
              <a:t>Vomit</a:t>
            </a:r>
          </a:p>
          <a:p>
            <a:r>
              <a:rPr lang="en-US" dirty="0"/>
              <a:t>Urine</a:t>
            </a:r>
          </a:p>
          <a:p>
            <a:r>
              <a:rPr lang="en-US" dirty="0"/>
              <a:t>Semen or vaginal secretions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1560" y="1925320"/>
            <a:ext cx="3810000" cy="4114800"/>
          </a:xfrm>
        </p:spPr>
        <p:txBody>
          <a:bodyPr/>
          <a:lstStyle/>
          <a:p>
            <a:r>
              <a:rPr lang="en-US" dirty="0"/>
              <a:t>Skin tissue, cell cultures</a:t>
            </a:r>
          </a:p>
          <a:p>
            <a:r>
              <a:rPr lang="en-US" dirty="0"/>
              <a:t>Any other </a:t>
            </a:r>
            <a:r>
              <a:rPr lang="en-US" dirty="0" smtClean="0"/>
              <a:t>body </a:t>
            </a:r>
            <a:r>
              <a:rPr lang="en-US" dirty="0"/>
              <a:t>fluid</a:t>
            </a:r>
          </a:p>
          <a:p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 advAuto="0"/>
      <p:bldP spid="10244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Transmission Potential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8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/>
              <a:t>Contact with another </a:t>
            </a:r>
            <a:br>
              <a:rPr lang="en-US" altLang="en-US" sz="2800" dirty="0"/>
            </a:br>
            <a:r>
              <a:rPr lang="en-US" altLang="en-US" sz="2800" dirty="0"/>
              <a:t>person’s blood or </a:t>
            </a:r>
            <a:br>
              <a:rPr lang="en-US" altLang="en-US" sz="2800" dirty="0"/>
            </a:br>
            <a:r>
              <a:rPr lang="en-US" altLang="en-US" sz="2800" dirty="0" smtClean="0"/>
              <a:t>body </a:t>
            </a:r>
            <a:r>
              <a:rPr lang="en-US" altLang="en-US" sz="2800" dirty="0"/>
              <a:t>fluid that may </a:t>
            </a:r>
            <a:br>
              <a:rPr lang="en-US" altLang="en-US" sz="2800" dirty="0"/>
            </a:br>
            <a:r>
              <a:rPr lang="en-US" altLang="en-US" sz="2800" dirty="0"/>
              <a:t>contain blood</a:t>
            </a:r>
          </a:p>
          <a:p>
            <a:pPr>
              <a:lnSpc>
                <a:spcPct val="88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/>
              <a:t>Mucous membranes:  </a:t>
            </a:r>
            <a:br>
              <a:rPr lang="en-US" altLang="en-US" sz="2800" dirty="0"/>
            </a:br>
            <a:r>
              <a:rPr lang="en-US" altLang="en-US" sz="2800" dirty="0"/>
              <a:t>eyes, mouth, nose</a:t>
            </a:r>
          </a:p>
          <a:p>
            <a:pPr>
              <a:lnSpc>
                <a:spcPct val="88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/>
              <a:t>Non-intact skin</a:t>
            </a:r>
          </a:p>
          <a:p>
            <a:pPr>
              <a:lnSpc>
                <a:spcPct val="88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altLang="en-US" sz="2800" dirty="0"/>
              <a:t>Contaminated </a:t>
            </a:r>
            <a:br>
              <a:rPr lang="en-US" altLang="en-US" sz="2800" dirty="0"/>
            </a:br>
            <a:r>
              <a:rPr lang="en-US" altLang="en-US" sz="2800" dirty="0"/>
              <a:t>sharps/needles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293" name="Picture 5" descr="54086lneedle.jpg                                               00033EBCES 5                           B17CBC03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35175"/>
            <a:ext cx="3810000" cy="4006850"/>
          </a:xfr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 advAuto="0"/>
      <p:bldP spid="12293" grpId="0" animBg="1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1414</TotalTime>
  <Words>598</Words>
  <Application>Microsoft Office PowerPoint</Application>
  <PresentationFormat>On-screen Show (4:3)</PresentationFormat>
  <Paragraphs>121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Blank Presentation</vt:lpstr>
      <vt:lpstr>Clip</vt:lpstr>
      <vt:lpstr>Oklahoma State University</vt:lpstr>
      <vt:lpstr>Why is this important?</vt:lpstr>
      <vt:lpstr>What is a BB Pathogen?</vt:lpstr>
      <vt:lpstr>Common BB Pathogen Diseases</vt:lpstr>
      <vt:lpstr>Human Immunodeficiency Virus (HIV)</vt:lpstr>
      <vt:lpstr>Hepatitis B (HBV)</vt:lpstr>
      <vt:lpstr>Hepatitis C (HCV)</vt:lpstr>
      <vt:lpstr>Potentially Infectious Body Fluids</vt:lpstr>
      <vt:lpstr>Transmission Potential</vt:lpstr>
      <vt:lpstr>Your Exposure Potential</vt:lpstr>
      <vt:lpstr>Universal Precautions</vt:lpstr>
      <vt:lpstr>Personal Protective Equipment (PPE)</vt:lpstr>
      <vt:lpstr>PPE Rules to Remember</vt:lpstr>
      <vt:lpstr>Decontamination</vt:lpstr>
      <vt:lpstr>Hand Washing</vt:lpstr>
      <vt:lpstr>Regulated Medical Waste</vt:lpstr>
      <vt:lpstr>Signs &amp; Labels</vt:lpstr>
      <vt:lpstr>Exposure Incident</vt:lpstr>
      <vt:lpstr>Post-Exposure Evaluation</vt:lpstr>
      <vt:lpstr>Hepatitis B Vaccination</vt:lpstr>
      <vt:lpstr>Recordkeeping</vt:lpstr>
      <vt:lpstr>In Conclusion</vt:lpstr>
      <vt:lpstr>Slide 23</vt:lpstr>
    </vt:vector>
  </TitlesOfParts>
  <Company>Cook,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COOK® Incorporated</dc:title>
  <dc:creator>Jason  Spriggs</dc:creator>
  <cp:lastModifiedBy>jphelan</cp:lastModifiedBy>
  <cp:revision>83</cp:revision>
  <cp:lastPrinted>2001-07-11T16:27:09Z</cp:lastPrinted>
  <dcterms:created xsi:type="dcterms:W3CDTF">2001-03-27T15:04:20Z</dcterms:created>
  <dcterms:modified xsi:type="dcterms:W3CDTF">2013-07-26T13:48:13Z</dcterms:modified>
</cp:coreProperties>
</file>